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92"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81" r:id="rId20"/>
    <p:sldId id="282" r:id="rId21"/>
    <p:sldId id="274" r:id="rId22"/>
    <p:sldId id="275" r:id="rId23"/>
    <p:sldId id="276" r:id="rId24"/>
    <p:sldId id="278" r:id="rId25"/>
    <p:sldId id="279"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9" d="100"/>
          <a:sy n="89" d="100"/>
        </p:scale>
        <p:origin x="-128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549BA649-4FF9-4112-BE57-34F1FD9600AC}" type="datetimeFigureOut">
              <a:rPr lang="en-US" smtClean="0"/>
              <a:pPr/>
              <a:t>10/5/10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D54FE8B-D460-468E-B3A9-FF4DFDE479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9BA649-4FF9-4112-BE57-34F1FD9600AC}" type="datetimeFigureOut">
              <a:rPr lang="en-US" smtClean="0"/>
              <a:pPr/>
              <a:t>10/5/10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4FE8B-D460-468E-B3A9-FF4DFDE479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9BA649-4FF9-4112-BE57-34F1FD9600AC}" type="datetimeFigureOut">
              <a:rPr lang="en-US" smtClean="0"/>
              <a:pPr/>
              <a:t>10/5/10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4FE8B-D460-468E-B3A9-FF4DFDE479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9BA649-4FF9-4112-BE57-34F1FD9600AC}" type="datetimeFigureOut">
              <a:rPr lang="en-US" smtClean="0"/>
              <a:pPr/>
              <a:t>10/5/10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4FE8B-D460-468E-B3A9-FF4DFDE479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49BA649-4FF9-4112-BE57-34F1FD9600AC}" type="datetimeFigureOut">
              <a:rPr lang="en-US" smtClean="0"/>
              <a:pPr/>
              <a:t>10/5/10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54FE8B-D460-468E-B3A9-FF4DFDE479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9BA649-4FF9-4112-BE57-34F1FD9600AC}" type="datetimeFigureOut">
              <a:rPr lang="en-US" smtClean="0"/>
              <a:pPr/>
              <a:t>10/5/10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54FE8B-D460-468E-B3A9-FF4DFDE479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549BA649-4FF9-4112-BE57-34F1FD9600AC}" type="datetimeFigureOut">
              <a:rPr lang="en-US" smtClean="0"/>
              <a:pPr/>
              <a:t>10/5/10</a:t>
            </a:fld>
            <a:endParaRPr lang="en-US"/>
          </a:p>
        </p:txBody>
      </p:sp>
      <p:sp>
        <p:nvSpPr>
          <p:cNvPr id="27" name="Slide Number Placeholder 26"/>
          <p:cNvSpPr>
            <a:spLocks noGrp="1"/>
          </p:cNvSpPr>
          <p:nvPr>
            <p:ph type="sldNum" sz="quarter" idx="11"/>
          </p:nvPr>
        </p:nvSpPr>
        <p:spPr/>
        <p:txBody>
          <a:bodyPr rtlCol="0"/>
          <a:lstStyle/>
          <a:p>
            <a:fld id="{1D54FE8B-D460-468E-B3A9-FF4DFDE4790F}"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549BA649-4FF9-4112-BE57-34F1FD9600AC}" type="datetimeFigureOut">
              <a:rPr lang="en-US" smtClean="0"/>
              <a:pPr/>
              <a:t>10/5/10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1D54FE8B-D460-468E-B3A9-FF4DFDE479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9BA649-4FF9-4112-BE57-34F1FD9600AC}" type="datetimeFigureOut">
              <a:rPr lang="en-US" smtClean="0"/>
              <a:pPr/>
              <a:t>10/5/10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54FE8B-D460-468E-B3A9-FF4DFDE479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9BA649-4FF9-4112-BE57-34F1FD9600AC}" type="datetimeFigureOut">
              <a:rPr lang="en-US" smtClean="0"/>
              <a:pPr/>
              <a:t>10/5/10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54FE8B-D460-468E-B3A9-FF4DFDE479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49BA649-4FF9-4112-BE57-34F1FD9600AC}" type="datetimeFigureOut">
              <a:rPr lang="en-US" smtClean="0"/>
              <a:pPr/>
              <a:t>10/5/10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54FE8B-D460-468E-B3A9-FF4DFDE4790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49BA649-4FF9-4112-BE57-34F1FD9600AC}" type="datetimeFigureOut">
              <a:rPr lang="en-US" smtClean="0"/>
              <a:pPr/>
              <a:t>10/5/10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D54FE8B-D460-468E-B3A9-FF4DFDE4790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6000" dirty="0" smtClean="0"/>
              <a:t>Mussolini’s </a:t>
            </a:r>
            <a:br>
              <a:rPr lang="en-US" sz="6000" dirty="0" smtClean="0"/>
            </a:br>
            <a:r>
              <a:rPr lang="en-US" sz="6000" dirty="0" smtClean="0"/>
              <a:t>Social Policies</a:t>
            </a:r>
            <a:endParaRPr lang="en-US" sz="6000"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Youth</a:t>
            </a:r>
            <a:endParaRPr lang="en-US" dirty="0"/>
          </a:p>
        </p:txBody>
      </p:sp>
      <p:sp>
        <p:nvSpPr>
          <p:cNvPr id="3" name="Content Placeholder 2"/>
          <p:cNvSpPr>
            <a:spLocks noGrp="1"/>
          </p:cNvSpPr>
          <p:nvPr>
            <p:ph idx="1"/>
          </p:nvPr>
        </p:nvSpPr>
        <p:spPr>
          <a:xfrm>
            <a:off x="457200" y="2249424"/>
            <a:ext cx="8229600" cy="4608576"/>
          </a:xfrm>
        </p:spPr>
        <p:txBody>
          <a:bodyPr>
            <a:normAutofit lnSpcReduction="10000"/>
          </a:bodyPr>
          <a:lstStyle/>
          <a:p>
            <a:pPr>
              <a:buFont typeface="Arial" pitchFamily="34" charset="0"/>
              <a:buChar char="•"/>
            </a:pPr>
            <a:r>
              <a:rPr lang="en-US" b="1" dirty="0" smtClean="0">
                <a:solidFill>
                  <a:srgbClr val="A0D3E0"/>
                </a:solidFill>
              </a:rPr>
              <a:t>Summary</a:t>
            </a:r>
          </a:p>
          <a:p>
            <a:pPr>
              <a:buFont typeface="Courier New" pitchFamily="49" charset="0"/>
              <a:buChar char="o"/>
            </a:pPr>
            <a:r>
              <a:rPr lang="en-US" b="1" dirty="0" smtClean="0">
                <a:solidFill>
                  <a:srgbClr val="A0D3E0"/>
                </a:solidFill>
              </a:rPr>
              <a:t> Less Impact on Universities—some dissent tolerated</a:t>
            </a:r>
          </a:p>
          <a:p>
            <a:pPr>
              <a:buFont typeface="Courier New" pitchFamily="49" charset="0"/>
              <a:buChar char="o"/>
            </a:pPr>
            <a:r>
              <a:rPr lang="en-US" b="1" dirty="0" smtClean="0">
                <a:solidFill>
                  <a:srgbClr val="A0D3E0"/>
                </a:solidFill>
              </a:rPr>
              <a:t>Children Encouraged to Join Youth Organizations</a:t>
            </a:r>
          </a:p>
          <a:p>
            <a:pPr>
              <a:buFont typeface="Courier New" pitchFamily="49" charset="0"/>
              <a:buChar char="o"/>
            </a:pPr>
            <a:r>
              <a:rPr lang="en-US" b="1" dirty="0" smtClean="0">
                <a:solidFill>
                  <a:srgbClr val="A0D3E0"/>
                </a:solidFill>
              </a:rPr>
              <a:t>ONB provided Sport, Leisure &amp; Propaganda Programs</a:t>
            </a:r>
          </a:p>
          <a:p>
            <a:pPr>
              <a:buFont typeface="Courier New" pitchFamily="49" charset="0"/>
              <a:buChar char="o"/>
            </a:pPr>
            <a:r>
              <a:rPr lang="en-US" b="1" dirty="0" smtClean="0">
                <a:solidFill>
                  <a:srgbClr val="A0D3E0"/>
                </a:solidFill>
              </a:rPr>
              <a:t>Catholic Boy Scouts Shut Down</a:t>
            </a:r>
          </a:p>
          <a:p>
            <a:pPr>
              <a:buFont typeface="Courier New" pitchFamily="49" charset="0"/>
              <a:buChar char="o"/>
            </a:pPr>
            <a:r>
              <a:rPr lang="en-US" b="1" dirty="0" smtClean="0">
                <a:solidFill>
                  <a:srgbClr val="A0D3E0"/>
                </a:solidFill>
              </a:rPr>
              <a:t>Many youth absorbed Fascist Ideas; Others Just Conformed; Increasing Resistance in Time</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Women </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b="1" dirty="0" smtClean="0">
                <a:solidFill>
                  <a:srgbClr val="A0D3E0"/>
                </a:solidFill>
              </a:rPr>
              <a:t>Employment: </a:t>
            </a:r>
          </a:p>
          <a:p>
            <a:pPr>
              <a:buFont typeface="Arial" pitchFamily="34" charset="0"/>
              <a:buChar char="•"/>
            </a:pPr>
            <a:endParaRPr lang="en-US" b="1" dirty="0" smtClean="0">
              <a:solidFill>
                <a:srgbClr val="A0D3E0"/>
              </a:solidFill>
            </a:endParaRPr>
          </a:p>
          <a:p>
            <a:pPr>
              <a:buFont typeface="Arial" pitchFamily="34" charset="0"/>
              <a:buChar char="•"/>
            </a:pPr>
            <a:r>
              <a:rPr lang="en-US" b="1" dirty="0" smtClean="0">
                <a:solidFill>
                  <a:srgbClr val="A0D3E0"/>
                </a:solidFill>
              </a:rPr>
              <a:t>restrict opportunities for employment esp. ‘unnatural’ jobs (i.e. school teachers, office workers, professionals); 1933 limit to 10% of state jobs; 1938 10% extended to many private firms; did NOT challenge role in agriculture &amp; accepted many worked in industry</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Women </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endParaRPr lang="en-US" b="1" dirty="0" smtClean="0">
              <a:solidFill>
                <a:schemeClr val="accent1"/>
              </a:solidFill>
            </a:endParaRPr>
          </a:p>
          <a:p>
            <a:pPr>
              <a:buFont typeface="Arial" pitchFamily="34" charset="0"/>
              <a:buChar char="•"/>
            </a:pPr>
            <a:r>
              <a:rPr lang="en-US" b="1" dirty="0" smtClean="0">
                <a:solidFill>
                  <a:srgbClr val="A0D3E0"/>
                </a:solidFill>
              </a:rPr>
              <a:t>Education:</a:t>
            </a:r>
          </a:p>
          <a:p>
            <a:pPr>
              <a:buFont typeface="Arial" pitchFamily="34" charset="0"/>
              <a:buChar char="•"/>
            </a:pPr>
            <a:endParaRPr lang="en-US" b="1" dirty="0" smtClean="0">
              <a:solidFill>
                <a:srgbClr val="A0D3E0"/>
              </a:solidFill>
            </a:endParaRPr>
          </a:p>
          <a:p>
            <a:pPr>
              <a:buFont typeface="Arial" pitchFamily="34" charset="0"/>
              <a:buChar char="•"/>
            </a:pPr>
            <a:r>
              <a:rPr lang="en-US" b="1" dirty="0" smtClean="0">
                <a:solidFill>
                  <a:srgbClr val="A0D3E0"/>
                </a:solidFill>
              </a:rPr>
              <a:t>Training to stay at home</a:t>
            </a:r>
          </a:p>
          <a:p>
            <a:pPr>
              <a:buFont typeface="Arial" pitchFamily="34" charset="0"/>
              <a:buChar char="•"/>
            </a:pPr>
            <a:endParaRPr lang="en-US" b="1" dirty="0" smtClean="0">
              <a:solidFill>
                <a:srgbClr val="A0D3E0"/>
              </a:solidFill>
            </a:endParaRPr>
          </a:p>
          <a:p>
            <a:pPr>
              <a:buFont typeface="Arial" pitchFamily="34" charset="0"/>
              <a:buChar char="•"/>
            </a:pPr>
            <a:r>
              <a:rPr lang="en-US" b="1" dirty="0" smtClean="0">
                <a:solidFill>
                  <a:srgbClr val="A0D3E0"/>
                </a:solidFill>
              </a:rPr>
              <a:t>Excluded from Prestigious Positions in Education</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Women </a:t>
            </a: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b="1" dirty="0" smtClean="0">
                <a:solidFill>
                  <a:srgbClr val="A0D3E0"/>
                </a:solidFill>
              </a:rPr>
              <a:t>Personal Life: </a:t>
            </a:r>
          </a:p>
          <a:p>
            <a:pPr>
              <a:buFont typeface="Arial" pitchFamily="34" charset="0"/>
              <a:buChar char="•"/>
            </a:pPr>
            <a:endParaRPr lang="en-US" b="1" dirty="0" smtClean="0">
              <a:solidFill>
                <a:srgbClr val="A0D3E0"/>
              </a:solidFill>
            </a:endParaRPr>
          </a:p>
          <a:p>
            <a:pPr>
              <a:buFont typeface="Arial" pitchFamily="34" charset="0"/>
              <a:buChar char="•"/>
            </a:pPr>
            <a:r>
              <a:rPr lang="en-US" b="1" dirty="0" smtClean="0">
                <a:solidFill>
                  <a:srgbClr val="A0D3E0"/>
                </a:solidFill>
              </a:rPr>
              <a:t>Appearance well rounded &amp; sturdy instead of thin &amp; elegant</a:t>
            </a:r>
          </a:p>
          <a:p>
            <a:pPr>
              <a:buFont typeface="Arial" pitchFamily="34" charset="0"/>
              <a:buChar char="•"/>
            </a:pPr>
            <a:r>
              <a:rPr lang="en-US" b="1" dirty="0" smtClean="0">
                <a:solidFill>
                  <a:srgbClr val="A0D3E0"/>
                </a:solidFill>
              </a:rPr>
              <a:t>Criticized cosmetics, high heels, trousers, and “Negro &amp; rhythmic dancing”</a:t>
            </a:r>
          </a:p>
          <a:p>
            <a:pPr>
              <a:buFont typeface="Arial" pitchFamily="34" charset="0"/>
              <a:buChar char="•"/>
            </a:pPr>
            <a:r>
              <a:rPr lang="en-US" b="1" dirty="0" smtClean="0">
                <a:solidFill>
                  <a:srgbClr val="A0D3E0"/>
                </a:solidFill>
              </a:rPr>
              <a:t>Mixed Concept of Sport</a:t>
            </a:r>
          </a:p>
          <a:p>
            <a:pPr>
              <a:buFont typeface="Arial" pitchFamily="34" charset="0"/>
              <a:buChar char="•"/>
            </a:pPr>
            <a:r>
              <a:rPr lang="en-US" b="1" dirty="0" smtClean="0">
                <a:solidFill>
                  <a:srgbClr val="A0D3E0"/>
                </a:solidFill>
              </a:rPr>
              <a:t>Battle for Births</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Women </a:t>
            </a:r>
            <a:endParaRPr lang="en-US" dirty="0"/>
          </a:p>
        </p:txBody>
      </p:sp>
      <p:sp>
        <p:nvSpPr>
          <p:cNvPr id="3" name="Content Placeholder 2"/>
          <p:cNvSpPr>
            <a:spLocks noGrp="1"/>
          </p:cNvSpPr>
          <p:nvPr>
            <p:ph idx="1"/>
          </p:nvPr>
        </p:nvSpPr>
        <p:spPr>
          <a:xfrm>
            <a:off x="457200" y="2249424"/>
            <a:ext cx="8229600" cy="4608576"/>
          </a:xfrm>
        </p:spPr>
        <p:txBody>
          <a:bodyPr>
            <a:normAutofit/>
          </a:bodyPr>
          <a:lstStyle/>
          <a:p>
            <a:pPr>
              <a:buFont typeface="Arial" pitchFamily="34" charset="0"/>
              <a:buChar char="•"/>
            </a:pPr>
            <a:r>
              <a:rPr lang="en-US" b="1" dirty="0" smtClean="0">
                <a:solidFill>
                  <a:srgbClr val="A0D3E0"/>
                </a:solidFill>
              </a:rPr>
              <a:t>Politics:</a:t>
            </a:r>
          </a:p>
          <a:p>
            <a:pPr>
              <a:buFont typeface="Arial" pitchFamily="34" charset="0"/>
              <a:buChar char="•"/>
            </a:pPr>
            <a:endParaRPr lang="en-US" b="1" dirty="0" smtClean="0">
              <a:solidFill>
                <a:srgbClr val="A0D3E0"/>
              </a:solidFill>
            </a:endParaRPr>
          </a:p>
          <a:p>
            <a:pPr>
              <a:buFont typeface="Arial" pitchFamily="34" charset="0"/>
              <a:buChar char="•"/>
            </a:pPr>
            <a:r>
              <a:rPr lang="en-US" b="1" dirty="0" smtClean="0">
                <a:solidFill>
                  <a:srgbClr val="A0D3E0"/>
                </a:solidFill>
              </a:rPr>
              <a:t>Ambivalent at Best</a:t>
            </a:r>
          </a:p>
          <a:p>
            <a:pPr>
              <a:buFont typeface="Arial" pitchFamily="34" charset="0"/>
              <a:buChar char="•"/>
            </a:pPr>
            <a:r>
              <a:rPr lang="en-US" b="1" dirty="0" smtClean="0">
                <a:solidFill>
                  <a:srgbClr val="A0D3E0"/>
                </a:solidFill>
              </a:rPr>
              <a:t>1925 given vote in local elections, then ended those elections</a:t>
            </a:r>
          </a:p>
          <a:p>
            <a:pPr>
              <a:buFont typeface="Arial" pitchFamily="34" charset="0"/>
              <a:buChar char="•"/>
            </a:pPr>
            <a:r>
              <a:rPr lang="en-US" b="1" dirty="0" smtClean="0">
                <a:solidFill>
                  <a:srgbClr val="A0D3E0"/>
                </a:solidFill>
              </a:rPr>
              <a:t>Focus on Household</a:t>
            </a:r>
          </a:p>
          <a:p>
            <a:pPr>
              <a:buFont typeface="Arial" pitchFamily="34" charset="0"/>
              <a:buChar char="•"/>
            </a:pPr>
            <a:r>
              <a:rPr lang="en-US" b="1" dirty="0" smtClean="0">
                <a:solidFill>
                  <a:srgbClr val="A0D3E0"/>
                </a:solidFill>
              </a:rPr>
              <a:t>Served on Committees for female issues, charity work</a:t>
            </a:r>
          </a:p>
          <a:p>
            <a:pPr>
              <a:buFont typeface="Arial" pitchFamily="34" charset="0"/>
              <a:buChar char="•"/>
            </a:pPr>
            <a:r>
              <a:rPr lang="en-US" b="1" dirty="0" smtClean="0">
                <a:solidFill>
                  <a:srgbClr val="A0D3E0"/>
                </a:solidFill>
              </a:rPr>
              <a:t>Encouraged to attend Rallies &amp; Help in Propaganda</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a:t>
            </a:r>
            <a:r>
              <a:rPr lang="en-US" dirty="0" smtClean="0"/>
              <a:t> </a:t>
            </a:r>
            <a:r>
              <a:rPr lang="en-US" dirty="0" smtClean="0"/>
              <a:t>Religion</a:t>
            </a:r>
            <a:r>
              <a:rPr lang="en-US" dirty="0" smtClean="0"/>
              <a:t> </a:t>
            </a:r>
            <a:endParaRPr lang="en-US" dirty="0"/>
          </a:p>
        </p:txBody>
      </p:sp>
      <p:sp>
        <p:nvSpPr>
          <p:cNvPr id="3" name="Content Placeholder 2"/>
          <p:cNvSpPr>
            <a:spLocks noGrp="1"/>
          </p:cNvSpPr>
          <p:nvPr>
            <p:ph idx="1"/>
          </p:nvPr>
        </p:nvSpPr>
        <p:spPr>
          <a:xfrm>
            <a:off x="457200" y="2249424"/>
            <a:ext cx="8229600" cy="4608576"/>
          </a:xfrm>
        </p:spPr>
        <p:txBody>
          <a:bodyPr>
            <a:normAutofit/>
          </a:bodyPr>
          <a:lstStyle/>
          <a:p>
            <a:pPr>
              <a:buFont typeface="Arial"/>
              <a:buChar char="•"/>
            </a:pPr>
            <a:r>
              <a:rPr lang="en-US" b="1" dirty="0" smtClean="0">
                <a:solidFill>
                  <a:srgbClr val="A0D3E0"/>
                </a:solidFill>
              </a:rPr>
              <a:t>1923: increased clerical salaries</a:t>
            </a:r>
          </a:p>
          <a:p>
            <a:pPr>
              <a:buFont typeface="Arial" pitchFamily="34" charset="0"/>
              <a:buChar char="•"/>
            </a:pPr>
            <a:endParaRPr lang="en-US" b="1" dirty="0" smtClean="0">
              <a:solidFill>
                <a:srgbClr val="A0D3E0"/>
              </a:solidFill>
            </a:endParaRPr>
          </a:p>
          <a:p>
            <a:pPr>
              <a:buFont typeface="Arial" pitchFamily="34" charset="0"/>
              <a:buChar char="•"/>
            </a:pPr>
            <a:r>
              <a:rPr lang="en-US" b="1" dirty="0" smtClean="0">
                <a:solidFill>
                  <a:srgbClr val="A0D3E0"/>
                </a:solidFill>
              </a:rPr>
              <a:t>Religious Education Reinstituted in Elementary Schools</a:t>
            </a:r>
          </a:p>
          <a:p>
            <a:pPr>
              <a:buFont typeface="Arial" pitchFamily="34" charset="0"/>
              <a:buChar char="•"/>
            </a:pPr>
            <a:endParaRPr lang="en-US" b="1" dirty="0" smtClean="0">
              <a:solidFill>
                <a:srgbClr val="A0D3E0"/>
              </a:solidFill>
            </a:endParaRPr>
          </a:p>
          <a:p>
            <a:pPr>
              <a:buFont typeface="Arial" pitchFamily="34" charset="0"/>
              <a:buChar char="•"/>
            </a:pPr>
            <a:r>
              <a:rPr lang="en-US" b="1" dirty="0" smtClean="0">
                <a:solidFill>
                  <a:srgbClr val="A0D3E0"/>
                </a:solidFill>
              </a:rPr>
              <a:t>Catholic Church too Ingrained in Italian Society</a:t>
            </a:r>
          </a:p>
          <a:p>
            <a:pPr>
              <a:buFont typeface="Arial" pitchFamily="34" charset="0"/>
              <a:buChar char="•"/>
            </a:pPr>
            <a:endParaRPr lang="en-US" b="1" dirty="0" smtClean="0">
              <a:solidFill>
                <a:srgbClr val="A0D3E0"/>
              </a:solidFill>
            </a:endParaRPr>
          </a:p>
          <a:p>
            <a:pPr>
              <a:buFont typeface="Arial" pitchFamily="34" charset="0"/>
              <a:buChar char="•"/>
            </a:pPr>
            <a:r>
              <a:rPr lang="en-US" b="1" dirty="0" smtClean="0">
                <a:solidFill>
                  <a:srgbClr val="A0D3E0"/>
                </a:solidFill>
              </a:rPr>
              <a:t>Church Sympathetic to Anti-Communism of Mussolini</a:t>
            </a:r>
          </a:p>
          <a:p>
            <a:pPr>
              <a:buNone/>
            </a:pPr>
            <a:endParaRPr lang="en-US" b="1" dirty="0" smtClean="0">
              <a:solidFill>
                <a:srgbClr val="A0D3E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a:t>
            </a:r>
            <a:r>
              <a:rPr lang="en-US" dirty="0" smtClean="0"/>
              <a:t> </a:t>
            </a:r>
            <a:r>
              <a:rPr lang="en-US" dirty="0" smtClean="0"/>
              <a:t>Religion</a:t>
            </a:r>
            <a:r>
              <a:rPr lang="en-US" dirty="0" smtClean="0"/>
              <a:t> </a:t>
            </a:r>
            <a:endParaRPr lang="en-US" dirty="0"/>
          </a:p>
        </p:txBody>
      </p:sp>
      <p:sp>
        <p:nvSpPr>
          <p:cNvPr id="3" name="Content Placeholder 2"/>
          <p:cNvSpPr>
            <a:spLocks noGrp="1"/>
          </p:cNvSpPr>
          <p:nvPr>
            <p:ph idx="1"/>
          </p:nvPr>
        </p:nvSpPr>
        <p:spPr>
          <a:xfrm>
            <a:off x="457200" y="2249424"/>
            <a:ext cx="8229600" cy="4608576"/>
          </a:xfrm>
        </p:spPr>
        <p:txBody>
          <a:bodyPr>
            <a:normAutofit/>
          </a:bodyPr>
          <a:lstStyle/>
          <a:p>
            <a:pPr>
              <a:buFont typeface="Arial"/>
              <a:buChar char="•"/>
            </a:pPr>
            <a:endParaRPr lang="en-US" b="1" dirty="0" smtClean="0">
              <a:solidFill>
                <a:srgbClr val="A0D3E0"/>
              </a:solidFill>
            </a:endParaRPr>
          </a:p>
          <a:p>
            <a:pPr>
              <a:buFont typeface="Arial"/>
              <a:buChar char="•"/>
            </a:pPr>
            <a:r>
              <a:rPr lang="en-US" b="1" dirty="0" smtClean="0">
                <a:solidFill>
                  <a:srgbClr val="A0D3E0"/>
                </a:solidFill>
              </a:rPr>
              <a:t>1929 Lateran Pacts</a:t>
            </a:r>
          </a:p>
          <a:p>
            <a:pPr>
              <a:buFont typeface="Arial"/>
              <a:buChar char="•"/>
            </a:pPr>
            <a:endParaRPr lang="en-US" b="1" dirty="0" smtClean="0">
              <a:solidFill>
                <a:srgbClr val="A0D3E0"/>
              </a:solidFill>
            </a:endParaRPr>
          </a:p>
          <a:p>
            <a:pPr>
              <a:buFont typeface="Courier New"/>
              <a:buChar char="o"/>
            </a:pPr>
            <a:r>
              <a:rPr lang="en-US" b="1" dirty="0" smtClean="0">
                <a:solidFill>
                  <a:srgbClr val="A0D3E0"/>
                </a:solidFill>
              </a:rPr>
              <a:t> Lateran Treaty (political)</a:t>
            </a:r>
          </a:p>
          <a:p>
            <a:pPr lvl="1">
              <a:buFont typeface="Courier New"/>
              <a:buChar char="o"/>
            </a:pPr>
            <a:r>
              <a:rPr lang="en-US" b="1" dirty="0" smtClean="0">
                <a:solidFill>
                  <a:srgbClr val="A0D3E0"/>
                </a:solidFill>
              </a:rPr>
              <a:t>recognized Vatican City as a separate </a:t>
            </a:r>
            <a:r>
              <a:rPr lang="en-US" b="1" dirty="0" smtClean="0">
                <a:solidFill>
                  <a:srgbClr val="A0D3E0"/>
                </a:solidFill>
              </a:rPr>
              <a:t>state</a:t>
            </a:r>
          </a:p>
          <a:p>
            <a:pPr lvl="1">
              <a:buFont typeface="Courier New"/>
              <a:buChar char="o"/>
            </a:pPr>
            <a:r>
              <a:rPr lang="en-US" b="1" dirty="0" smtClean="0">
                <a:solidFill>
                  <a:srgbClr val="A0D3E0"/>
                </a:solidFill>
              </a:rPr>
              <a:t> Pope recognized Rome as capital of Italy</a:t>
            </a:r>
          </a:p>
          <a:p>
            <a:pPr>
              <a:buFont typeface="Courier New"/>
              <a:buChar char="o"/>
            </a:pPr>
            <a:endParaRPr lang="en-US" b="1" dirty="0" smtClean="0">
              <a:solidFill>
                <a:srgbClr val="A0D3E0"/>
              </a:solidFill>
            </a:endParaRPr>
          </a:p>
          <a:p>
            <a:pPr>
              <a:buNone/>
            </a:pPr>
            <a:endParaRPr lang="en-US" b="1" dirty="0" smtClean="0">
              <a:solidFill>
                <a:srgbClr val="A0D3E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a:t>
            </a:r>
            <a:r>
              <a:rPr lang="en-US" dirty="0" smtClean="0"/>
              <a:t> </a:t>
            </a:r>
            <a:r>
              <a:rPr lang="en-US" dirty="0" smtClean="0"/>
              <a:t>Religion</a:t>
            </a:r>
            <a:r>
              <a:rPr lang="en-US" dirty="0" smtClean="0"/>
              <a:t> </a:t>
            </a:r>
            <a:endParaRPr lang="en-US" dirty="0"/>
          </a:p>
        </p:txBody>
      </p:sp>
      <p:sp>
        <p:nvSpPr>
          <p:cNvPr id="3" name="Content Placeholder 2"/>
          <p:cNvSpPr>
            <a:spLocks noGrp="1"/>
          </p:cNvSpPr>
          <p:nvPr>
            <p:ph idx="1"/>
          </p:nvPr>
        </p:nvSpPr>
        <p:spPr>
          <a:xfrm>
            <a:off x="457200" y="2249424"/>
            <a:ext cx="8229600" cy="4608576"/>
          </a:xfrm>
        </p:spPr>
        <p:txBody>
          <a:bodyPr>
            <a:normAutofit/>
          </a:bodyPr>
          <a:lstStyle/>
          <a:p>
            <a:pPr>
              <a:buFont typeface="Arial"/>
              <a:buChar char="•"/>
            </a:pPr>
            <a:r>
              <a:rPr lang="en-US" b="1" dirty="0" smtClean="0">
                <a:solidFill>
                  <a:srgbClr val="A0D3E0"/>
                </a:solidFill>
              </a:rPr>
              <a:t>1929 Lateran Pacts</a:t>
            </a:r>
          </a:p>
          <a:p>
            <a:pPr>
              <a:buFont typeface="Arial"/>
              <a:buChar char="•"/>
            </a:pPr>
            <a:endParaRPr lang="en-US" b="1" dirty="0" smtClean="0">
              <a:solidFill>
                <a:srgbClr val="A0D3E0"/>
              </a:solidFill>
            </a:endParaRPr>
          </a:p>
          <a:p>
            <a:pPr>
              <a:buFont typeface="Courier New"/>
              <a:buChar char="o"/>
            </a:pPr>
            <a:r>
              <a:rPr lang="en-US" b="1" dirty="0" smtClean="0">
                <a:solidFill>
                  <a:srgbClr val="A0D3E0"/>
                </a:solidFill>
              </a:rPr>
              <a:t> Concordat (Church-State relations)</a:t>
            </a:r>
          </a:p>
          <a:p>
            <a:pPr lvl="1">
              <a:buFont typeface="Courier New"/>
              <a:buChar char="o"/>
            </a:pPr>
            <a:r>
              <a:rPr lang="en-US" b="1" dirty="0" smtClean="0">
                <a:solidFill>
                  <a:srgbClr val="A0D3E0"/>
                </a:solidFill>
              </a:rPr>
              <a:t>Catholicism Sole Religion of State</a:t>
            </a:r>
          </a:p>
          <a:p>
            <a:pPr lvl="1">
              <a:buFont typeface="Courier New"/>
              <a:buChar char="o"/>
            </a:pPr>
            <a:r>
              <a:rPr lang="en-US" b="1" dirty="0" smtClean="0">
                <a:solidFill>
                  <a:srgbClr val="A0D3E0"/>
                </a:solidFill>
              </a:rPr>
              <a:t> State Veto Power over Church Appointments</a:t>
            </a:r>
          </a:p>
          <a:p>
            <a:pPr lvl="1">
              <a:buFont typeface="Courier New"/>
              <a:buChar char="o"/>
            </a:pPr>
            <a:r>
              <a:rPr lang="en-US" b="1" dirty="0" smtClean="0">
                <a:solidFill>
                  <a:srgbClr val="A0D3E0"/>
                </a:solidFill>
              </a:rPr>
              <a:t>Religion Reintroduced into Secondary Ed</a:t>
            </a:r>
          </a:p>
          <a:p>
            <a:pPr lvl="1">
              <a:buFont typeface="Courier New"/>
              <a:buChar char="o"/>
            </a:pPr>
            <a:r>
              <a:rPr lang="en-US" b="1" dirty="0" smtClean="0">
                <a:solidFill>
                  <a:srgbClr val="A0D3E0"/>
                </a:solidFill>
              </a:rPr>
              <a:t>Church Marriages Recognized by State</a:t>
            </a:r>
          </a:p>
          <a:p>
            <a:pPr lvl="1">
              <a:buFont typeface="Courier New"/>
              <a:buChar char="o"/>
            </a:pPr>
            <a:r>
              <a:rPr lang="en-US" b="1" dirty="0" smtClean="0">
                <a:solidFill>
                  <a:srgbClr val="A0D3E0"/>
                </a:solidFill>
              </a:rPr>
              <a:t>Church Controlled Divorce</a:t>
            </a:r>
          </a:p>
          <a:p>
            <a:pPr>
              <a:buFont typeface="Courier New"/>
              <a:buChar char="o"/>
            </a:pPr>
            <a:endParaRPr lang="en-US" b="1" dirty="0" smtClean="0">
              <a:solidFill>
                <a:srgbClr val="A0D3E0"/>
              </a:solidFill>
            </a:endParaRPr>
          </a:p>
          <a:p>
            <a:pPr>
              <a:buNone/>
            </a:pPr>
            <a:endParaRPr lang="en-US" b="1" dirty="0" smtClean="0">
              <a:solidFill>
                <a:srgbClr val="A0D3E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066800"/>
          </a:xfrm>
        </p:spPr>
        <p:txBody>
          <a:bodyPr>
            <a:normAutofit/>
          </a:bodyPr>
          <a:lstStyle/>
          <a:p>
            <a:r>
              <a:rPr lang="en-US" dirty="0" smtClean="0"/>
              <a:t>Mussolini’s Social Policies:</a:t>
            </a:r>
            <a:r>
              <a:rPr lang="en-US" dirty="0" smtClean="0"/>
              <a:t> Propaganda </a:t>
            </a:r>
            <a:endParaRPr lang="en-US" dirty="0"/>
          </a:p>
        </p:txBody>
      </p:sp>
      <p:sp>
        <p:nvSpPr>
          <p:cNvPr id="3" name="Content Placeholder 2"/>
          <p:cNvSpPr>
            <a:spLocks noGrp="1"/>
          </p:cNvSpPr>
          <p:nvPr>
            <p:ph idx="1"/>
          </p:nvPr>
        </p:nvSpPr>
        <p:spPr>
          <a:xfrm>
            <a:off x="457200" y="1828800"/>
            <a:ext cx="8229600" cy="5181600"/>
          </a:xfrm>
        </p:spPr>
        <p:txBody>
          <a:bodyPr>
            <a:normAutofit fontScale="92500" lnSpcReduction="10000"/>
          </a:bodyPr>
          <a:lstStyle/>
          <a:p>
            <a:pPr>
              <a:buFont typeface="Arial"/>
              <a:buChar char="•"/>
            </a:pPr>
            <a:r>
              <a:rPr lang="en-US" b="1" dirty="0" smtClean="0">
                <a:solidFill>
                  <a:srgbClr val="A0D3E0"/>
                </a:solidFill>
              </a:rPr>
              <a:t>Vital Part of Fascist State</a:t>
            </a:r>
          </a:p>
          <a:p>
            <a:pPr>
              <a:buFont typeface="Arial"/>
              <a:buChar char="•"/>
            </a:pPr>
            <a:r>
              <a:rPr lang="en-US" b="1" dirty="0" smtClean="0">
                <a:solidFill>
                  <a:srgbClr val="A0D3E0"/>
                </a:solidFill>
              </a:rPr>
              <a:t>Cult of the Duce</a:t>
            </a:r>
          </a:p>
          <a:p>
            <a:pPr>
              <a:buFont typeface="Arial"/>
              <a:buChar char="•"/>
            </a:pPr>
            <a:r>
              <a:rPr lang="en-US" b="1" dirty="0" smtClean="0">
                <a:solidFill>
                  <a:srgbClr val="A0D3E0"/>
                </a:solidFill>
              </a:rPr>
              <a:t>Cult of Ancient Rome</a:t>
            </a:r>
          </a:p>
          <a:p>
            <a:pPr>
              <a:buFont typeface="Arial"/>
              <a:buChar char="•"/>
            </a:pPr>
            <a:r>
              <a:rPr lang="en-US" b="1" dirty="0" smtClean="0">
                <a:solidFill>
                  <a:srgbClr val="A0D3E0"/>
                </a:solidFill>
              </a:rPr>
              <a:t>Fascist Party Active Role</a:t>
            </a:r>
          </a:p>
          <a:p>
            <a:pPr>
              <a:buFont typeface="Arial"/>
              <a:buChar char="•"/>
            </a:pPr>
            <a:r>
              <a:rPr lang="en-US" b="1" dirty="0" smtClean="0">
                <a:solidFill>
                  <a:srgbClr val="A0D3E0"/>
                </a:solidFill>
              </a:rPr>
              <a:t>No Ministry of Popular Culture until 1937</a:t>
            </a:r>
          </a:p>
          <a:p>
            <a:pPr>
              <a:buFont typeface="Arial"/>
              <a:buChar char="•"/>
            </a:pPr>
            <a:r>
              <a:rPr lang="en-US" b="1" dirty="0" smtClean="0">
                <a:solidFill>
                  <a:srgbClr val="A0D3E0"/>
                </a:solidFill>
              </a:rPr>
              <a:t>Press, not Fascist owned, Conformed (need to do so)</a:t>
            </a:r>
          </a:p>
          <a:p>
            <a:pPr>
              <a:buFont typeface="Arial"/>
              <a:buChar char="•"/>
            </a:pPr>
            <a:r>
              <a:rPr lang="en-US" b="1" dirty="0" smtClean="0">
                <a:solidFill>
                  <a:srgbClr val="A0D3E0"/>
                </a:solidFill>
              </a:rPr>
              <a:t>Radio &amp; Film Important, but Remained Mostly Entertainment</a:t>
            </a:r>
          </a:p>
          <a:p>
            <a:pPr>
              <a:buFont typeface="Arial"/>
              <a:buChar char="•"/>
            </a:pPr>
            <a:r>
              <a:rPr lang="en-US" b="1" dirty="0" smtClean="0">
                <a:solidFill>
                  <a:srgbClr val="A0D3E0"/>
                </a:solidFill>
              </a:rPr>
              <a:t>Use of Art &amp; Architecture (diversity tolerated)</a:t>
            </a:r>
          </a:p>
          <a:p>
            <a:pPr>
              <a:buFont typeface="Arial"/>
              <a:buChar char="•"/>
            </a:pPr>
            <a:r>
              <a:rPr lang="en-US" b="1" dirty="0" smtClean="0">
                <a:solidFill>
                  <a:srgbClr val="A0D3E0"/>
                </a:solidFill>
              </a:rPr>
              <a:t>Much Less Totalitarian than Germany or USSR</a:t>
            </a:r>
            <a:endParaRPr lang="en-US" b="1" dirty="0" smtClean="0">
              <a:solidFill>
                <a:srgbClr val="A0D3E0"/>
              </a:solidFill>
            </a:endParaRPr>
          </a:p>
          <a:p>
            <a:pPr>
              <a:buNone/>
            </a:pPr>
            <a:endParaRPr lang="en-US" b="1" dirty="0" smtClean="0">
              <a:solidFill>
                <a:srgbClr val="A0D3E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066800"/>
          </a:xfrm>
        </p:spPr>
        <p:txBody>
          <a:bodyPr>
            <a:normAutofit/>
          </a:bodyPr>
          <a:lstStyle/>
          <a:p>
            <a:r>
              <a:rPr lang="en-US" dirty="0" smtClean="0"/>
              <a:t>Mussolini’s Social Policies:</a:t>
            </a:r>
            <a:r>
              <a:rPr lang="en-US" dirty="0" smtClean="0"/>
              <a:t> Propaganda </a:t>
            </a:r>
            <a:endParaRPr lang="en-US" dirty="0"/>
          </a:p>
        </p:txBody>
      </p:sp>
      <p:sp>
        <p:nvSpPr>
          <p:cNvPr id="3" name="Content Placeholder 2"/>
          <p:cNvSpPr>
            <a:spLocks noGrp="1"/>
          </p:cNvSpPr>
          <p:nvPr>
            <p:ph idx="1"/>
          </p:nvPr>
        </p:nvSpPr>
        <p:spPr>
          <a:xfrm>
            <a:off x="457200" y="1828800"/>
            <a:ext cx="8229600" cy="5181600"/>
          </a:xfrm>
        </p:spPr>
        <p:txBody>
          <a:bodyPr>
            <a:normAutofit/>
          </a:bodyPr>
          <a:lstStyle/>
          <a:p>
            <a:pPr>
              <a:buFont typeface="Arial"/>
              <a:buChar char="•"/>
            </a:pPr>
            <a:endParaRPr lang="en-US" b="1" dirty="0" smtClean="0">
              <a:solidFill>
                <a:srgbClr val="A0D3E0"/>
              </a:solidFill>
            </a:endParaRPr>
          </a:p>
          <a:p>
            <a:pPr>
              <a:buFont typeface="Arial"/>
              <a:buChar char="•"/>
            </a:pPr>
            <a:r>
              <a:rPr lang="en-US" b="1" dirty="0" smtClean="0">
                <a:solidFill>
                  <a:srgbClr val="A0D3E0"/>
                </a:solidFill>
              </a:rPr>
              <a:t>Messages:</a:t>
            </a:r>
          </a:p>
          <a:p>
            <a:pPr>
              <a:buNone/>
            </a:pPr>
            <a:endParaRPr lang="en-US" b="1" dirty="0" smtClean="0">
              <a:solidFill>
                <a:srgbClr val="A0D3E0"/>
              </a:solidFill>
            </a:endParaRPr>
          </a:p>
          <a:p>
            <a:pPr>
              <a:buFont typeface="Courier New"/>
              <a:buChar char="o"/>
            </a:pPr>
            <a:r>
              <a:rPr lang="en-US" b="1" dirty="0" smtClean="0">
                <a:solidFill>
                  <a:srgbClr val="A0D3E0"/>
                </a:solidFill>
              </a:rPr>
              <a:t>Believe in Mussolini—Wise Duce</a:t>
            </a:r>
          </a:p>
          <a:p>
            <a:pPr>
              <a:buFont typeface="Courier New"/>
              <a:buChar char="o"/>
            </a:pPr>
            <a:r>
              <a:rPr lang="en-US" b="1" dirty="0" smtClean="0">
                <a:solidFill>
                  <a:srgbClr val="A0D3E0"/>
                </a:solidFill>
              </a:rPr>
              <a:t>Support Powerful Fascist State</a:t>
            </a:r>
          </a:p>
          <a:p>
            <a:pPr>
              <a:buFont typeface="Courier New"/>
              <a:buChar char="o"/>
            </a:pPr>
            <a:r>
              <a:rPr lang="en-US" b="1" dirty="0" smtClean="0">
                <a:solidFill>
                  <a:srgbClr val="A0D3E0"/>
                </a:solidFill>
              </a:rPr>
              <a:t>Work Hard as One, United Nation</a:t>
            </a:r>
          </a:p>
          <a:p>
            <a:pPr>
              <a:buFont typeface="Courier New"/>
              <a:buChar char="o"/>
            </a:pPr>
            <a:r>
              <a:rPr lang="en-US" b="1" dirty="0" smtClean="0">
                <a:solidFill>
                  <a:srgbClr val="A0D3E0"/>
                </a:solidFill>
              </a:rPr>
              <a:t>Become Strong &amp; Warlike</a:t>
            </a:r>
          </a:p>
          <a:p>
            <a:pPr>
              <a:buFont typeface="Courier New"/>
              <a:buChar char="o"/>
            </a:pPr>
            <a:r>
              <a:rPr lang="en-US" b="1" dirty="0" smtClean="0">
                <a:solidFill>
                  <a:srgbClr val="A0D3E0"/>
                </a:solidFill>
              </a:rPr>
              <a:t>Have Pride in Italy</a:t>
            </a:r>
          </a:p>
          <a:p>
            <a:pPr>
              <a:buFont typeface="Courier New"/>
              <a:buChar char="o"/>
            </a:pPr>
            <a:r>
              <a:rPr lang="en-US" b="1" dirty="0" smtClean="0">
                <a:solidFill>
                  <a:srgbClr val="A0D3E0"/>
                </a:solidFill>
              </a:rPr>
              <a:t>Heir to the Roman Empire </a:t>
            </a:r>
            <a:endParaRPr lang="en-US" b="1" dirty="0" smtClean="0">
              <a:solidFill>
                <a:srgbClr val="A0D3E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Social Policies?</a:t>
            </a:r>
            <a:endParaRPr lang="en-US" dirty="0"/>
          </a:p>
        </p:txBody>
      </p:sp>
      <p:sp>
        <p:nvSpPr>
          <p:cNvPr id="3" name="Content Placeholder 2"/>
          <p:cNvSpPr>
            <a:spLocks noGrp="1"/>
          </p:cNvSpPr>
          <p:nvPr>
            <p:ph idx="1"/>
          </p:nvPr>
        </p:nvSpPr>
        <p:spPr/>
        <p:txBody>
          <a:bodyPr/>
          <a:lstStyle/>
          <a:p>
            <a:r>
              <a:rPr lang="en-US" b="1" dirty="0" smtClean="0">
                <a:solidFill>
                  <a:schemeClr val="accent2">
                    <a:lumMod val="60000"/>
                    <a:lumOff val="40000"/>
                  </a:schemeClr>
                </a:solidFill>
              </a:rPr>
              <a:t>Aspect of Social Engineering</a:t>
            </a:r>
          </a:p>
          <a:p>
            <a:endParaRPr lang="en-US" b="1" dirty="0" smtClean="0">
              <a:solidFill>
                <a:schemeClr val="accent2">
                  <a:lumMod val="60000"/>
                  <a:lumOff val="40000"/>
                </a:schemeClr>
              </a:solidFill>
            </a:endParaRPr>
          </a:p>
          <a:p>
            <a:r>
              <a:rPr lang="en-US" b="1" dirty="0" smtClean="0">
                <a:solidFill>
                  <a:schemeClr val="accent2">
                    <a:lumMod val="60000"/>
                    <a:lumOff val="40000"/>
                  </a:schemeClr>
                </a:solidFill>
              </a:rPr>
              <a:t>Produce Citizens w/Values consistent &amp; automatic w/State</a:t>
            </a:r>
          </a:p>
          <a:p>
            <a:endParaRPr lang="en-US" b="1" dirty="0" smtClean="0">
              <a:solidFill>
                <a:schemeClr val="accent2">
                  <a:lumMod val="60000"/>
                  <a:lumOff val="40000"/>
                </a:schemeClr>
              </a:solidFill>
            </a:endParaRPr>
          </a:p>
          <a:p>
            <a:r>
              <a:rPr lang="en-US" b="1" dirty="0" smtClean="0">
                <a:solidFill>
                  <a:schemeClr val="accent2">
                    <a:lumMod val="60000"/>
                    <a:lumOff val="40000"/>
                  </a:schemeClr>
                </a:solidFill>
              </a:rPr>
              <a:t>Condition to Conform to Guidelines of State w/minimal supervision</a:t>
            </a:r>
            <a:endParaRPr lang="en-US" b="1"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066800"/>
          </a:xfrm>
        </p:spPr>
        <p:txBody>
          <a:bodyPr>
            <a:normAutofit/>
          </a:bodyPr>
          <a:lstStyle/>
          <a:p>
            <a:r>
              <a:rPr lang="en-US" dirty="0" smtClean="0"/>
              <a:t>Mussolini’s Social Policies:</a:t>
            </a:r>
            <a:r>
              <a:rPr lang="en-US" dirty="0" smtClean="0"/>
              <a:t> Propaganda </a:t>
            </a:r>
            <a:endParaRPr lang="en-US" dirty="0"/>
          </a:p>
        </p:txBody>
      </p:sp>
      <p:pic>
        <p:nvPicPr>
          <p:cNvPr id="4" name="Content Placeholder 3" descr="Fascist Italy Fasces.jpg"/>
          <p:cNvPicPr>
            <a:picLocks noGrp="1" noChangeAspect="1"/>
          </p:cNvPicPr>
          <p:nvPr>
            <p:ph idx="1"/>
          </p:nvPr>
        </p:nvPicPr>
        <p:blipFill>
          <a:blip r:embed="rId2"/>
          <a:srcRect l="-55620" r="-55620"/>
          <a:stretch>
            <a:fillRect/>
          </a:stretch>
        </p:blipFill>
        <p:spPr>
          <a:xfrm>
            <a:off x="-2133600" y="1676400"/>
            <a:ext cx="8229600" cy="5181600"/>
          </a:xfrm>
        </p:spPr>
      </p:pic>
      <p:pic>
        <p:nvPicPr>
          <p:cNvPr id="5" name="Picture 4" descr="mussoliniFasces.jpg"/>
          <p:cNvPicPr>
            <a:picLocks noChangeAspect="1"/>
          </p:cNvPicPr>
          <p:nvPr/>
        </p:nvPicPr>
        <p:blipFill>
          <a:blip r:embed="rId3"/>
          <a:stretch>
            <a:fillRect/>
          </a:stretch>
        </p:blipFill>
        <p:spPr>
          <a:xfrm>
            <a:off x="5181600" y="1736437"/>
            <a:ext cx="3962400" cy="512156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685800"/>
            <a:ext cx="4572000" cy="2971800"/>
          </a:xfrm>
        </p:spPr>
        <p:txBody>
          <a:bodyPr>
            <a:normAutofit/>
          </a:bodyPr>
          <a:lstStyle/>
          <a:p>
            <a:r>
              <a:rPr lang="en-US" dirty="0" smtClean="0"/>
              <a:t>Mussolini’s</a:t>
            </a:r>
            <a:r>
              <a:rPr lang="en-US" dirty="0" smtClean="0"/>
              <a:t> </a:t>
            </a:r>
            <a:br>
              <a:rPr lang="en-US" dirty="0" smtClean="0"/>
            </a:br>
            <a:r>
              <a:rPr lang="en-US" dirty="0" smtClean="0"/>
              <a:t>Social </a:t>
            </a:r>
            <a:r>
              <a:rPr lang="en-US" dirty="0" smtClean="0"/>
              <a:t>Policies:</a:t>
            </a:r>
            <a:r>
              <a:rPr lang="en-US" dirty="0" smtClean="0"/>
              <a:t> Propaganda </a:t>
            </a:r>
            <a:endParaRPr lang="en-US" dirty="0"/>
          </a:p>
        </p:txBody>
      </p:sp>
      <p:pic>
        <p:nvPicPr>
          <p:cNvPr id="4" name="Content Placeholder 3" descr="1933_milan_schawinsky.jpg"/>
          <p:cNvPicPr>
            <a:picLocks noGrp="1" noChangeAspect="1"/>
          </p:cNvPicPr>
          <p:nvPr>
            <p:ph idx="1"/>
          </p:nvPr>
        </p:nvPicPr>
        <p:blipFill>
          <a:blip r:embed="rId2"/>
          <a:srcRect l="-63241" r="-63241"/>
          <a:stretch>
            <a:fillRect/>
          </a:stretch>
        </p:blipFill>
        <p:spPr>
          <a:xfrm>
            <a:off x="-2819400" y="457200"/>
            <a:ext cx="10165976" cy="6400800"/>
          </a:xfr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81600" y="1447800"/>
            <a:ext cx="3962400" cy="2895600"/>
          </a:xfrm>
        </p:spPr>
        <p:txBody>
          <a:bodyPr>
            <a:normAutofit/>
          </a:bodyPr>
          <a:lstStyle/>
          <a:p>
            <a:r>
              <a:rPr lang="en-US" dirty="0" smtClean="0"/>
              <a:t>Mussolini’s</a:t>
            </a:r>
            <a:r>
              <a:rPr lang="en-US" dirty="0" smtClean="0"/>
              <a:t> </a:t>
            </a:r>
            <a:br>
              <a:rPr lang="en-US" dirty="0" smtClean="0"/>
            </a:br>
            <a:r>
              <a:rPr lang="en-US" dirty="0" smtClean="0"/>
              <a:t>Social </a:t>
            </a:r>
            <a:r>
              <a:rPr lang="en-US" dirty="0" smtClean="0"/>
              <a:t>Policies:</a:t>
            </a:r>
            <a:r>
              <a:rPr lang="en-US" dirty="0" smtClean="0"/>
              <a:t> Propaganda </a:t>
            </a:r>
            <a:endParaRPr lang="en-US" dirty="0"/>
          </a:p>
        </p:txBody>
      </p:sp>
      <p:sp>
        <p:nvSpPr>
          <p:cNvPr id="5" name="Content Placeholder 4"/>
          <p:cNvSpPr>
            <a:spLocks noGrp="1"/>
          </p:cNvSpPr>
          <p:nvPr>
            <p:ph idx="1"/>
          </p:nvPr>
        </p:nvSpPr>
        <p:spPr/>
        <p:txBody>
          <a:bodyPr/>
          <a:lstStyle/>
          <a:p>
            <a:endParaRPr lang="en-US"/>
          </a:p>
        </p:txBody>
      </p:sp>
      <p:pic>
        <p:nvPicPr>
          <p:cNvPr id="6" name="Picture 5" descr="mussolini-246x300.jpg"/>
          <p:cNvPicPr>
            <a:picLocks noChangeAspect="1"/>
          </p:cNvPicPr>
          <p:nvPr/>
        </p:nvPicPr>
        <p:blipFill>
          <a:blip r:embed="rId2"/>
          <a:stretch>
            <a:fillRect/>
          </a:stretch>
        </p:blipFill>
        <p:spPr>
          <a:xfrm>
            <a:off x="0" y="533400"/>
            <a:ext cx="5186174" cy="63246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181600" y="1447800"/>
            <a:ext cx="3962400" cy="2895600"/>
          </a:xfrm>
        </p:spPr>
        <p:txBody>
          <a:bodyPr>
            <a:normAutofit/>
          </a:bodyPr>
          <a:lstStyle/>
          <a:p>
            <a:r>
              <a:rPr lang="en-US" dirty="0" smtClean="0"/>
              <a:t>Mussolini’s</a:t>
            </a:r>
            <a:r>
              <a:rPr lang="en-US" dirty="0" smtClean="0"/>
              <a:t> </a:t>
            </a:r>
            <a:br>
              <a:rPr lang="en-US" dirty="0" smtClean="0"/>
            </a:br>
            <a:r>
              <a:rPr lang="en-US" dirty="0" smtClean="0"/>
              <a:t>Social </a:t>
            </a:r>
            <a:r>
              <a:rPr lang="en-US" dirty="0" smtClean="0"/>
              <a:t>Policies:</a:t>
            </a:r>
            <a:r>
              <a:rPr lang="en-US" dirty="0" smtClean="0"/>
              <a:t> Propaganda </a:t>
            </a:r>
            <a:endParaRPr lang="en-US" dirty="0"/>
          </a:p>
        </p:txBody>
      </p:sp>
      <p:pic>
        <p:nvPicPr>
          <p:cNvPr id="7" name="Content Placeholder 6" descr="Mussolini-poster.jpg"/>
          <p:cNvPicPr>
            <a:picLocks noGrp="1" noChangeAspect="1"/>
          </p:cNvPicPr>
          <p:nvPr>
            <p:ph idx="1"/>
          </p:nvPr>
        </p:nvPicPr>
        <p:blipFill>
          <a:blip r:embed="rId2"/>
          <a:srcRect l="-68467" r="-68467"/>
          <a:stretch>
            <a:fillRect/>
          </a:stretch>
        </p:blipFill>
        <p:spPr>
          <a:xfrm>
            <a:off x="-2895600" y="1219200"/>
            <a:ext cx="9983449" cy="5638800"/>
          </a:xfr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914400"/>
            <a:ext cx="3962400" cy="2895600"/>
          </a:xfrm>
        </p:spPr>
        <p:txBody>
          <a:bodyPr>
            <a:normAutofit/>
          </a:bodyPr>
          <a:lstStyle/>
          <a:p>
            <a:r>
              <a:rPr lang="en-US" dirty="0" smtClean="0"/>
              <a:t>Mussolini’s</a:t>
            </a:r>
            <a:r>
              <a:rPr lang="en-US" dirty="0" smtClean="0"/>
              <a:t> </a:t>
            </a:r>
            <a:br>
              <a:rPr lang="en-US" dirty="0" smtClean="0"/>
            </a:br>
            <a:r>
              <a:rPr lang="en-US" dirty="0" smtClean="0"/>
              <a:t>Social </a:t>
            </a:r>
            <a:r>
              <a:rPr lang="en-US" dirty="0" smtClean="0"/>
              <a:t>Policies:</a:t>
            </a:r>
            <a:r>
              <a:rPr lang="en-US" dirty="0" smtClean="0"/>
              <a:t> Propaganda </a:t>
            </a:r>
            <a:endParaRPr lang="en-US" dirty="0"/>
          </a:p>
        </p:txBody>
      </p:sp>
      <p:pic>
        <p:nvPicPr>
          <p:cNvPr id="4" name="Content Placeholder 3" descr="mussolini_italian_east_africa_poster-p228714813947603108t5ta_400.jpg"/>
          <p:cNvPicPr>
            <a:picLocks noGrp="1" noChangeAspect="1"/>
          </p:cNvPicPr>
          <p:nvPr>
            <p:ph idx="1"/>
          </p:nvPr>
        </p:nvPicPr>
        <p:blipFill>
          <a:blip r:embed="rId2"/>
          <a:srcRect l="-45154" r="-45154"/>
          <a:stretch>
            <a:fillRect/>
          </a:stretch>
        </p:blipFill>
        <p:spPr>
          <a:xfrm>
            <a:off x="1752600" y="1752600"/>
            <a:ext cx="9714292" cy="5105400"/>
          </a:xfr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9144000" cy="1828800"/>
          </a:xfrm>
        </p:spPr>
        <p:txBody>
          <a:bodyPr>
            <a:normAutofit/>
          </a:bodyPr>
          <a:lstStyle/>
          <a:p>
            <a:r>
              <a:rPr lang="en-US" dirty="0" smtClean="0"/>
              <a:t>Mussolini’s Social </a:t>
            </a:r>
            <a:r>
              <a:rPr lang="en-US" dirty="0" smtClean="0"/>
              <a:t>Policies:</a:t>
            </a:r>
            <a:r>
              <a:rPr lang="en-US" dirty="0" smtClean="0"/>
              <a:t> Propaganda </a:t>
            </a:r>
            <a:endParaRPr lang="en-US" dirty="0"/>
          </a:p>
        </p:txBody>
      </p:sp>
      <p:pic>
        <p:nvPicPr>
          <p:cNvPr id="4" name="Content Placeholder 3" descr="images-1.jpeg"/>
          <p:cNvPicPr>
            <a:picLocks noGrp="1" noChangeAspect="1"/>
          </p:cNvPicPr>
          <p:nvPr>
            <p:ph idx="1"/>
          </p:nvPr>
        </p:nvPicPr>
        <p:blipFill>
          <a:blip r:embed="rId2"/>
          <a:srcRect l="-16750" r="-16750"/>
          <a:stretch>
            <a:fillRect/>
          </a:stretch>
        </p:blipFill>
        <p:spPr>
          <a:xfrm>
            <a:off x="-990600" y="2532888"/>
            <a:ext cx="8229600" cy="4325112"/>
          </a:xfr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895600"/>
          </a:xfrm>
        </p:spPr>
        <p:txBody>
          <a:bodyPr>
            <a:normAutofit/>
          </a:bodyPr>
          <a:lstStyle/>
          <a:p>
            <a:r>
              <a:rPr lang="en-US" dirty="0" smtClean="0"/>
              <a:t>Mussolini’s</a:t>
            </a:r>
            <a:r>
              <a:rPr lang="en-US" dirty="0" smtClean="0"/>
              <a:t> </a:t>
            </a:r>
            <a:r>
              <a:rPr lang="en-US" dirty="0" smtClean="0"/>
              <a:t>Social </a:t>
            </a:r>
            <a:r>
              <a:rPr lang="en-US" dirty="0" smtClean="0"/>
              <a:t>Policies:</a:t>
            </a:r>
            <a:r>
              <a:rPr lang="en-US" dirty="0" smtClean="0"/>
              <a:t> Propaganda </a:t>
            </a:r>
            <a:endParaRPr lang="en-US" dirty="0"/>
          </a:p>
        </p:txBody>
      </p:sp>
      <p:pic>
        <p:nvPicPr>
          <p:cNvPr id="4" name="Content Placeholder 3" descr="3657847982_a5cf0cb0fb.jpg"/>
          <p:cNvPicPr>
            <a:picLocks noGrp="1" noChangeAspect="1"/>
          </p:cNvPicPr>
          <p:nvPr>
            <p:ph idx="1"/>
          </p:nvPr>
        </p:nvPicPr>
        <p:blipFill>
          <a:blip r:embed="rId2"/>
          <a:srcRect l="-21366" r="-21366"/>
          <a:stretch>
            <a:fillRect/>
          </a:stretch>
        </p:blipFill>
        <p:spPr>
          <a:xfrm>
            <a:off x="533400" y="2532888"/>
            <a:ext cx="8229600" cy="4325112"/>
          </a:xfr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1600200"/>
          </a:xfrm>
        </p:spPr>
        <p:txBody>
          <a:bodyPr>
            <a:normAutofit/>
          </a:bodyPr>
          <a:lstStyle/>
          <a:p>
            <a:pPr algn="ctr"/>
            <a:r>
              <a:rPr lang="en-US" dirty="0" smtClean="0"/>
              <a:t>What are Social Policies </a:t>
            </a:r>
            <a:br>
              <a:rPr lang="en-US" dirty="0" smtClean="0"/>
            </a:br>
            <a:r>
              <a:rPr lang="en-US" dirty="0" smtClean="0"/>
              <a:t>in Right-Wing State?</a:t>
            </a:r>
            <a:endParaRPr lang="en-US" dirty="0"/>
          </a:p>
        </p:txBody>
      </p:sp>
      <p:sp>
        <p:nvSpPr>
          <p:cNvPr id="3" name="Content Placeholder 2"/>
          <p:cNvSpPr>
            <a:spLocks noGrp="1"/>
          </p:cNvSpPr>
          <p:nvPr>
            <p:ph idx="1"/>
          </p:nvPr>
        </p:nvSpPr>
        <p:spPr>
          <a:xfrm>
            <a:off x="457200" y="2249424"/>
            <a:ext cx="8229600" cy="4608576"/>
          </a:xfrm>
        </p:spPr>
        <p:txBody>
          <a:bodyPr>
            <a:normAutofit lnSpcReduction="10000"/>
          </a:bodyPr>
          <a:lstStyle/>
          <a:p>
            <a:r>
              <a:rPr lang="en-US" b="1" dirty="0" smtClean="0">
                <a:solidFill>
                  <a:srgbClr val="A0D3E0"/>
                </a:solidFill>
              </a:rPr>
              <a:t>Create or Recreate what is seen as a Golden Age</a:t>
            </a:r>
          </a:p>
          <a:p>
            <a:pPr>
              <a:buNone/>
            </a:pPr>
            <a:endParaRPr lang="en-US" b="1" dirty="0" smtClean="0">
              <a:solidFill>
                <a:srgbClr val="A0D3E0"/>
              </a:solidFill>
            </a:endParaRPr>
          </a:p>
          <a:p>
            <a:r>
              <a:rPr lang="en-US" b="1" dirty="0" smtClean="0">
                <a:solidFill>
                  <a:srgbClr val="A0D3E0"/>
                </a:solidFill>
              </a:rPr>
              <a:t>Traditional Values in terms of status of men &amp; women, family life, education policy, moral values, occupations, class structure and hierarchy</a:t>
            </a:r>
          </a:p>
          <a:p>
            <a:endParaRPr lang="en-US" b="1" dirty="0" smtClean="0">
              <a:solidFill>
                <a:srgbClr val="A0D3E0"/>
              </a:solidFill>
            </a:endParaRPr>
          </a:p>
          <a:p>
            <a:r>
              <a:rPr lang="en-US" b="1" dirty="0" smtClean="0">
                <a:solidFill>
                  <a:srgbClr val="A0D3E0"/>
                </a:solidFill>
              </a:rPr>
              <a:t>Respect for Tradition &amp; Authority, Nationalism, Racism &amp; Suspicion of Liberal or Progressive Ideas</a:t>
            </a:r>
            <a:endParaRPr lang="en-US" b="1" dirty="0">
              <a:solidFill>
                <a:srgbClr val="A0D3E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Aims</a:t>
            </a:r>
            <a:endParaRPr lang="en-US" dirty="0"/>
          </a:p>
        </p:txBody>
      </p:sp>
      <p:sp>
        <p:nvSpPr>
          <p:cNvPr id="3" name="Content Placeholder 2"/>
          <p:cNvSpPr>
            <a:spLocks noGrp="1"/>
          </p:cNvSpPr>
          <p:nvPr>
            <p:ph idx="1"/>
          </p:nvPr>
        </p:nvSpPr>
        <p:spPr/>
        <p:txBody>
          <a:bodyPr/>
          <a:lstStyle/>
          <a:p>
            <a:endParaRPr lang="en-US" b="1" dirty="0" smtClean="0">
              <a:solidFill>
                <a:schemeClr val="accent1"/>
              </a:solidFill>
            </a:endParaRPr>
          </a:p>
          <a:p>
            <a:r>
              <a:rPr lang="en-US" b="1" dirty="0" smtClean="0">
                <a:solidFill>
                  <a:srgbClr val="A0D3E0"/>
                </a:solidFill>
              </a:rPr>
              <a:t>Create Nation of Fascists</a:t>
            </a:r>
          </a:p>
          <a:p>
            <a:r>
              <a:rPr lang="en-US" b="1" dirty="0" smtClean="0">
                <a:solidFill>
                  <a:srgbClr val="A0D3E0"/>
                </a:solidFill>
              </a:rPr>
              <a:t>National Consciousness Priority over Class, Regional or Group Identity</a:t>
            </a:r>
          </a:p>
          <a:p>
            <a:r>
              <a:rPr lang="en-US" b="1" dirty="0" smtClean="0">
                <a:solidFill>
                  <a:srgbClr val="A0D3E0"/>
                </a:solidFill>
              </a:rPr>
              <a:t>Proud Warriors Working Hard to Improve Nation’s Strength</a:t>
            </a:r>
          </a:p>
          <a:p>
            <a:r>
              <a:rPr lang="en-US" b="1" dirty="0" smtClean="0">
                <a:solidFill>
                  <a:srgbClr val="A0D3E0"/>
                </a:solidFill>
              </a:rPr>
              <a:t>Devoted Followers of </a:t>
            </a:r>
            <a:r>
              <a:rPr lang="en-US" b="1" i="1" dirty="0" smtClean="0">
                <a:solidFill>
                  <a:srgbClr val="A0D3E0"/>
                </a:solidFill>
              </a:rPr>
              <a:t>Il Duce</a:t>
            </a:r>
            <a:r>
              <a:rPr lang="en-US" b="1" dirty="0" smtClean="0">
                <a:solidFill>
                  <a:srgbClr val="A0D3E0"/>
                </a:solidFill>
              </a:rPr>
              <a:t>, heroic dictator</a:t>
            </a:r>
            <a:endParaRPr lang="en-US" b="1" dirty="0">
              <a:solidFill>
                <a:srgbClr val="A0D3E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Youth</a:t>
            </a:r>
            <a:endParaRPr lang="en-US" dirty="0"/>
          </a:p>
        </p:txBody>
      </p:sp>
      <p:sp>
        <p:nvSpPr>
          <p:cNvPr id="3" name="Content Placeholder 2"/>
          <p:cNvSpPr>
            <a:spLocks noGrp="1"/>
          </p:cNvSpPr>
          <p:nvPr>
            <p:ph idx="1"/>
          </p:nvPr>
        </p:nvSpPr>
        <p:spPr/>
        <p:txBody>
          <a:bodyPr/>
          <a:lstStyle/>
          <a:p>
            <a:pPr>
              <a:buNone/>
            </a:pPr>
            <a:endParaRPr lang="en-US" b="1" dirty="0" smtClean="0">
              <a:solidFill>
                <a:schemeClr val="accent1"/>
              </a:solidFill>
            </a:endParaRPr>
          </a:p>
          <a:p>
            <a:pPr>
              <a:buNone/>
            </a:pPr>
            <a:r>
              <a:rPr lang="en-US" b="1" dirty="0" smtClean="0">
                <a:solidFill>
                  <a:srgbClr val="A0D3E0"/>
                </a:solidFill>
              </a:rPr>
              <a:t>“He [ideal Fascist youth] tempers all enthusiasm with iron discipline… despises fear; loves the hard life, and serves with faith, passion and happiness the cause of Fascism.”</a:t>
            </a:r>
          </a:p>
          <a:p>
            <a:pPr>
              <a:buNone/>
            </a:pPr>
            <a:endParaRPr lang="en-US" b="1" dirty="0" smtClean="0">
              <a:solidFill>
                <a:srgbClr val="A0D3E0"/>
              </a:solidFill>
            </a:endParaRPr>
          </a:p>
          <a:p>
            <a:pPr>
              <a:buNone/>
            </a:pPr>
            <a:r>
              <a:rPr lang="en-US" b="1" dirty="0" smtClean="0">
                <a:solidFill>
                  <a:srgbClr val="A0D3E0"/>
                </a:solidFill>
              </a:rPr>
              <a:t>—Fascist Party Secretary </a:t>
            </a:r>
            <a:r>
              <a:rPr lang="en-US" b="1" dirty="0" err="1" smtClean="0">
                <a:solidFill>
                  <a:srgbClr val="A0D3E0"/>
                </a:solidFill>
              </a:rPr>
              <a:t>Starace</a:t>
            </a:r>
            <a:r>
              <a:rPr lang="en-US" b="1" dirty="0" smtClean="0">
                <a:solidFill>
                  <a:srgbClr val="A0D3E0"/>
                </a:solidFill>
              </a:rPr>
              <a:t>, 1938</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a:bodyPr>
          <a:lstStyle/>
          <a:p>
            <a:r>
              <a:rPr lang="en-US" dirty="0" smtClean="0"/>
              <a:t>Mussolini’s Social Policies: Youth</a:t>
            </a:r>
            <a:endParaRPr lang="en-US" dirty="0"/>
          </a:p>
        </p:txBody>
      </p:sp>
      <p:sp>
        <p:nvSpPr>
          <p:cNvPr id="3" name="Content Placeholder 2"/>
          <p:cNvSpPr>
            <a:spLocks noGrp="1"/>
          </p:cNvSpPr>
          <p:nvPr>
            <p:ph idx="1"/>
          </p:nvPr>
        </p:nvSpPr>
        <p:spPr>
          <a:xfrm>
            <a:off x="457200" y="1676400"/>
            <a:ext cx="8229600" cy="5181600"/>
          </a:xfrm>
        </p:spPr>
        <p:txBody>
          <a:bodyPr>
            <a:normAutofit fontScale="85000" lnSpcReduction="20000"/>
          </a:bodyPr>
          <a:lstStyle/>
          <a:p>
            <a:pPr>
              <a:buNone/>
            </a:pPr>
            <a:endParaRPr lang="en-US" b="1" dirty="0" smtClean="0">
              <a:solidFill>
                <a:schemeClr val="accent1"/>
              </a:solidFill>
            </a:endParaRPr>
          </a:p>
          <a:p>
            <a:pPr>
              <a:buNone/>
            </a:pPr>
            <a:r>
              <a:rPr lang="en-US" b="1" dirty="0" smtClean="0">
                <a:solidFill>
                  <a:srgbClr val="A0D3E0"/>
                </a:solidFill>
              </a:rPr>
              <a:t>“These are the duties of a </a:t>
            </a:r>
            <a:r>
              <a:rPr lang="en-US" b="1" dirty="0" err="1" smtClean="0">
                <a:solidFill>
                  <a:srgbClr val="A0D3E0"/>
                </a:solidFill>
              </a:rPr>
              <a:t>Balilla</a:t>
            </a:r>
            <a:r>
              <a:rPr lang="en-US" b="1" dirty="0" smtClean="0">
                <a:solidFill>
                  <a:srgbClr val="A0D3E0"/>
                </a:solidFill>
              </a:rPr>
              <a:t> [youn</a:t>
            </a:r>
            <a:r>
              <a:rPr lang="en-US" b="1" u="sng" dirty="0" smtClean="0">
                <a:solidFill>
                  <a:srgbClr val="A0D3E0"/>
                </a:solidFill>
              </a:rPr>
              <a:t>g </a:t>
            </a:r>
            <a:r>
              <a:rPr lang="en-US" b="1" dirty="0" smtClean="0">
                <a:solidFill>
                  <a:srgbClr val="A0D3E0"/>
                </a:solidFill>
              </a:rPr>
              <a:t>Fascist].  To love, fear and pray to God.  To love your parents as much as your country and your country as much as your parents.  To love the victorious king who personifies our free and united country and the Duce who has made it stronger and greater.  To feel love and gratitude for all those who have given their blood for Italy and for the Fascism which saved us.  To obey your superiors enthusiastically, to </a:t>
            </a:r>
            <a:r>
              <a:rPr lang="en-US" b="1" dirty="0" err="1" smtClean="0">
                <a:solidFill>
                  <a:srgbClr val="A0D3E0"/>
                </a:solidFill>
              </a:rPr>
              <a:t>fulfil</a:t>
            </a:r>
            <a:r>
              <a:rPr lang="en-US" b="1" dirty="0" smtClean="0">
                <a:solidFill>
                  <a:srgbClr val="A0D3E0"/>
                </a:solidFill>
              </a:rPr>
              <a:t> your duties meticulously as a son, brother, a scholar and a comrade.  To endeavor to grow up good, strong, industrious, polite and educated so as to be able to contribute to the prosperity and the greatness of the nation.”</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Youth</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b="1" dirty="0" smtClean="0">
                <a:solidFill>
                  <a:srgbClr val="A0D3E0"/>
                </a:solidFill>
              </a:rPr>
              <a:t>Education</a:t>
            </a:r>
          </a:p>
          <a:p>
            <a:pPr>
              <a:buFont typeface="Courier New" pitchFamily="49" charset="0"/>
              <a:buChar char="o"/>
            </a:pPr>
            <a:r>
              <a:rPr lang="en-US" b="1" dirty="0" smtClean="0">
                <a:solidFill>
                  <a:srgbClr val="A0D3E0"/>
                </a:solidFill>
              </a:rPr>
              <a:t> Religion Compulsory (elementary 1923, secondary 1929)</a:t>
            </a:r>
          </a:p>
          <a:p>
            <a:pPr>
              <a:buFont typeface="Courier New" pitchFamily="49" charset="0"/>
              <a:buChar char="o"/>
            </a:pPr>
            <a:r>
              <a:rPr lang="en-US" b="1" dirty="0" smtClean="0">
                <a:solidFill>
                  <a:srgbClr val="A0D3E0"/>
                </a:solidFill>
              </a:rPr>
              <a:t>Teachers Oath of Loyalty to Regime</a:t>
            </a:r>
          </a:p>
          <a:p>
            <a:pPr>
              <a:buFont typeface="Courier New" pitchFamily="49" charset="0"/>
              <a:buChar char="o"/>
            </a:pPr>
            <a:r>
              <a:rPr lang="en-US" b="1" dirty="0" smtClean="0">
                <a:solidFill>
                  <a:srgbClr val="A0D3E0"/>
                </a:solidFill>
              </a:rPr>
              <a:t>Attempt Break Class Barriers –national man, Fascist Man or Woman</a:t>
            </a:r>
          </a:p>
          <a:p>
            <a:pPr>
              <a:buFont typeface="Courier New" pitchFamily="49" charset="0"/>
              <a:buChar char="o"/>
            </a:pPr>
            <a:r>
              <a:rPr lang="en-US" b="1" dirty="0" smtClean="0">
                <a:solidFill>
                  <a:srgbClr val="A0D3E0"/>
                </a:solidFill>
              </a:rPr>
              <a:t>Cult of Mussolini</a:t>
            </a:r>
          </a:p>
          <a:p>
            <a:pPr>
              <a:buFont typeface="Courier New" pitchFamily="49" charset="0"/>
              <a:buChar char="o"/>
            </a:pPr>
            <a:r>
              <a:rPr lang="en-US" b="1" dirty="0" smtClean="0">
                <a:solidFill>
                  <a:srgbClr val="A0D3E0"/>
                </a:solidFill>
              </a:rPr>
              <a:t>Less Control Higher in Education</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Youth</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b="1" dirty="0" smtClean="0">
                <a:solidFill>
                  <a:srgbClr val="A0D3E0"/>
                </a:solidFill>
              </a:rPr>
              <a:t>Youth Movements</a:t>
            </a:r>
          </a:p>
          <a:p>
            <a:pPr>
              <a:buFont typeface="Courier New" pitchFamily="49" charset="0"/>
              <a:buChar char="o"/>
            </a:pPr>
            <a:r>
              <a:rPr lang="en-US" b="1" dirty="0" smtClean="0">
                <a:solidFill>
                  <a:srgbClr val="A0D3E0"/>
                </a:solidFill>
              </a:rPr>
              <a:t> ONB or </a:t>
            </a:r>
            <a:r>
              <a:rPr lang="en-US" b="1" dirty="0" err="1" smtClean="0">
                <a:solidFill>
                  <a:srgbClr val="A0D3E0"/>
                </a:solidFill>
              </a:rPr>
              <a:t>Balilla</a:t>
            </a:r>
            <a:endParaRPr lang="en-US" b="1" dirty="0" smtClean="0">
              <a:solidFill>
                <a:srgbClr val="A0D3E0"/>
              </a:solidFill>
            </a:endParaRPr>
          </a:p>
          <a:p>
            <a:pPr>
              <a:buFont typeface="Courier New" pitchFamily="49" charset="0"/>
              <a:buChar char="o"/>
            </a:pPr>
            <a:r>
              <a:rPr lang="en-US" b="1" dirty="0" smtClean="0">
                <a:solidFill>
                  <a:srgbClr val="A0D3E0"/>
                </a:solidFill>
              </a:rPr>
              <a:t>Sports: special emphasis to military skills</a:t>
            </a:r>
          </a:p>
          <a:p>
            <a:pPr>
              <a:buFont typeface="Courier New" pitchFamily="49" charset="0"/>
              <a:buChar char="o"/>
            </a:pPr>
            <a:r>
              <a:rPr lang="en-US" b="1" dirty="0" smtClean="0">
                <a:solidFill>
                  <a:srgbClr val="A0D3E0"/>
                </a:solidFill>
              </a:rPr>
              <a:t>Propaganda Lectures, esp. nationalism</a:t>
            </a:r>
          </a:p>
          <a:p>
            <a:pPr>
              <a:buFont typeface="Courier New" pitchFamily="49" charset="0"/>
              <a:buChar char="o"/>
            </a:pPr>
            <a:r>
              <a:rPr lang="en-US" b="1" dirty="0" smtClean="0">
                <a:solidFill>
                  <a:srgbClr val="A0D3E0"/>
                </a:solidFill>
              </a:rPr>
              <a:t>Parades &amp; Saturday Rallies</a:t>
            </a:r>
          </a:p>
          <a:p>
            <a:pPr>
              <a:buFont typeface="Courier New" pitchFamily="49" charset="0"/>
              <a:buChar char="o"/>
            </a:pPr>
            <a:r>
              <a:rPr lang="en-US" b="1" dirty="0" smtClean="0">
                <a:solidFill>
                  <a:srgbClr val="A0D3E0"/>
                </a:solidFill>
              </a:rPr>
              <a:t>Summer Camps</a:t>
            </a:r>
          </a:p>
          <a:p>
            <a:pPr>
              <a:buFont typeface="Courier New" pitchFamily="49" charset="0"/>
              <a:buChar char="o"/>
            </a:pPr>
            <a:r>
              <a:rPr lang="en-US" b="1" dirty="0" smtClean="0">
                <a:solidFill>
                  <a:srgbClr val="A0D3E0"/>
                </a:solidFill>
              </a:rPr>
              <a:t>Girls—same plus calisthenics, sewing, music recitals, handicrafts, child care, hygiene, flower arrangements</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Mussolini’s Social Policies: Youth</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b="1" dirty="0" smtClean="0">
                <a:solidFill>
                  <a:srgbClr val="A0D3E0"/>
                </a:solidFill>
              </a:rPr>
              <a:t>Summary</a:t>
            </a:r>
          </a:p>
          <a:p>
            <a:pPr>
              <a:buFont typeface="Courier New" pitchFamily="49" charset="0"/>
              <a:buChar char="o"/>
            </a:pPr>
            <a:r>
              <a:rPr lang="en-US" b="1" dirty="0" smtClean="0">
                <a:solidFill>
                  <a:srgbClr val="A0D3E0"/>
                </a:solidFill>
              </a:rPr>
              <a:t> Prioritized Youth to create Nation of Fascists</a:t>
            </a:r>
          </a:p>
          <a:p>
            <a:pPr>
              <a:buFont typeface="Courier New" pitchFamily="49" charset="0"/>
              <a:buChar char="o"/>
            </a:pPr>
            <a:r>
              <a:rPr lang="en-US" b="1" dirty="0" smtClean="0">
                <a:solidFill>
                  <a:srgbClr val="A0D3E0"/>
                </a:solidFill>
              </a:rPr>
              <a:t>Trained in Fascist Values—obedience, love of Duce, nationalism &amp; militarism</a:t>
            </a:r>
          </a:p>
          <a:p>
            <a:pPr>
              <a:buFont typeface="Courier New" pitchFamily="49" charset="0"/>
              <a:buChar char="o"/>
            </a:pPr>
            <a:r>
              <a:rPr lang="en-US" b="1" dirty="0" smtClean="0">
                <a:solidFill>
                  <a:srgbClr val="A0D3E0"/>
                </a:solidFill>
              </a:rPr>
              <a:t>No Major Changes to Education</a:t>
            </a:r>
          </a:p>
          <a:p>
            <a:pPr>
              <a:buFont typeface="Courier New" pitchFamily="49" charset="0"/>
              <a:buChar char="o"/>
            </a:pPr>
            <a:r>
              <a:rPr lang="en-US" b="1" dirty="0" smtClean="0">
                <a:solidFill>
                  <a:srgbClr val="A0D3E0"/>
                </a:solidFill>
              </a:rPr>
              <a:t>Teachers Made to Swear Loyalty Oath</a:t>
            </a:r>
          </a:p>
          <a:p>
            <a:pPr>
              <a:buFont typeface="Courier New" pitchFamily="49" charset="0"/>
              <a:buChar char="o"/>
            </a:pPr>
            <a:r>
              <a:rPr lang="en-US" b="1" dirty="0" smtClean="0">
                <a:solidFill>
                  <a:srgbClr val="A0D3E0"/>
                </a:solidFill>
              </a:rPr>
              <a:t>Middle-classes Increasing Concern over Devaluing of Education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112</TotalTime>
  <Words>918</Words>
  <Application>Microsoft Macintosh PowerPoint</Application>
  <PresentationFormat>On-screen Show (4:3)</PresentationFormat>
  <Paragraphs>133</Paragraphs>
  <Slides>26</Slides>
  <Notes>0</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Urban</vt:lpstr>
      <vt:lpstr>Mussolini’s  Social Policies</vt:lpstr>
      <vt:lpstr>What are Social Policies?</vt:lpstr>
      <vt:lpstr>What are Social Policies  in Right-Wing State?</vt:lpstr>
      <vt:lpstr>Mussolini’s Social Policies Aims</vt:lpstr>
      <vt:lpstr>Mussolini’s Social Policies: Youth</vt:lpstr>
      <vt:lpstr>Mussolini’s Social Policies: Youth</vt:lpstr>
      <vt:lpstr>Mussolini’s Social Policies: Youth</vt:lpstr>
      <vt:lpstr>Mussolini’s Social Policies: Youth</vt:lpstr>
      <vt:lpstr>Mussolini’s Social Policies: Youth</vt:lpstr>
      <vt:lpstr>Mussolini’s Social Policies: Youth</vt:lpstr>
      <vt:lpstr>Mussolini’s Social Policies: Women </vt:lpstr>
      <vt:lpstr>Mussolini’s Social Policies: Women </vt:lpstr>
      <vt:lpstr>Mussolini’s Social Policies: Women </vt:lpstr>
      <vt:lpstr>Mussolini’s Social Policies: Women </vt:lpstr>
      <vt:lpstr>Mussolini’s Social Policies: Religion </vt:lpstr>
      <vt:lpstr>Mussolini’s Social Policies: Religion </vt:lpstr>
      <vt:lpstr>Mussolini’s Social Policies: Religion </vt:lpstr>
      <vt:lpstr>Mussolini’s Social Policies: Propaganda </vt:lpstr>
      <vt:lpstr>Mussolini’s Social Policies: Propaganda </vt:lpstr>
      <vt:lpstr>Mussolini’s Social Policies: Propaganda </vt:lpstr>
      <vt:lpstr>Mussolini’s  Social Policies: Propaganda </vt:lpstr>
      <vt:lpstr>Mussolini’s  Social Policies: Propaganda </vt:lpstr>
      <vt:lpstr>Mussolini’s  Social Policies: Propaganda </vt:lpstr>
      <vt:lpstr>Mussolini’s  Social Policies: Propaganda </vt:lpstr>
      <vt:lpstr>Mussolini’s Social Policies: Propaganda </vt:lpstr>
      <vt:lpstr>Mussolini’s Social Policies: Propaganda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Mussolini’s  Social Policies</dc:title>
  <dc:creator>Russ</dc:creator>
  <cp:lastModifiedBy>Russell Quinlan</cp:lastModifiedBy>
  <cp:revision>17</cp:revision>
  <dcterms:created xsi:type="dcterms:W3CDTF">2010-10-05T08:50:44Z</dcterms:created>
  <dcterms:modified xsi:type="dcterms:W3CDTF">2010-10-05T09:38:22Z</dcterms:modified>
</cp:coreProperties>
</file>